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3"/>
  </p:notesMasterIdLst>
  <p:sldIdLst>
    <p:sldId id="358" r:id="rId2"/>
    <p:sldId id="328" r:id="rId3"/>
    <p:sldId id="329" r:id="rId4"/>
    <p:sldId id="330" r:id="rId5"/>
    <p:sldId id="331" r:id="rId6"/>
    <p:sldId id="332" r:id="rId7"/>
    <p:sldId id="333" r:id="rId8"/>
    <p:sldId id="337" r:id="rId9"/>
    <p:sldId id="334" r:id="rId10"/>
    <p:sldId id="335" r:id="rId11"/>
    <p:sldId id="343" r:id="rId12"/>
    <p:sldId id="342" r:id="rId13"/>
    <p:sldId id="340" r:id="rId14"/>
    <p:sldId id="345" r:id="rId15"/>
    <p:sldId id="347" r:id="rId16"/>
    <p:sldId id="349" r:id="rId17"/>
    <p:sldId id="350" r:id="rId18"/>
    <p:sldId id="352" r:id="rId19"/>
    <p:sldId id="353" r:id="rId20"/>
    <p:sldId id="356" r:id="rId21"/>
    <p:sldId id="357" r:id="rId22"/>
  </p:sldIdLst>
  <p:sldSz cx="9906000" cy="6858000" type="A4"/>
  <p:notesSz cx="7099300" cy="10234613"/>
  <p:embeddedFontLst>
    <p:embeddedFont>
      <p:font typeface="Wingdings 3" panose="05040102010807070707" pitchFamily="18" charset="2"/>
      <p:regular r:id="rId24"/>
    </p:embeddedFont>
    <p:embeddedFont>
      <p:font typeface="ＭＳ Ｐゴシック" panose="020B0600070205080204" pitchFamily="34" charset="-128"/>
      <p:regular r:id="rId2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1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104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16/08/2016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3.pn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2.wmf"/><Relationship Id="rId4" Type="http://schemas.openxmlformats.org/officeDocument/2006/relationships/image" Target="../media/image24.png"/><Relationship Id="rId9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Entscheidung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Kapitel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24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0863" y="1142049"/>
            <a:ext cx="8695857" cy="497205"/>
          </a:xfrm>
        </p:spPr>
        <p:txBody>
          <a:bodyPr/>
          <a:lstStyle/>
          <a:p>
            <a:r>
              <a:rPr lang="de-DE" altLang="de-DE" dirty="0"/>
              <a:t>Gewöhnliche Nachfrage: </a:t>
            </a:r>
            <a:r>
              <a:rPr lang="de-DE" altLang="de-DE" dirty="0" smtClean="0"/>
              <a:t>Cobb-Douglas </a:t>
            </a:r>
            <a:r>
              <a:rPr lang="de-DE" altLang="de-DE" dirty="0"/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54200"/>
            <a:ext cx="8697417" cy="4346576"/>
          </a:xfrm>
        </p:spPr>
        <p:txBody>
          <a:bodyPr/>
          <a:lstStyle/>
          <a:p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Die MRS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daher </a:t>
            </a:r>
          </a:p>
          <a:p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Bei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*, 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gilt 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MRS = -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somit</a:t>
            </a:r>
          </a:p>
          <a:p>
            <a:endParaRPr lang="de-DE" alt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189515"/>
              </p:ext>
            </p:extLst>
          </p:nvPr>
        </p:nvGraphicFramePr>
        <p:xfrm>
          <a:off x="1828800" y="2606768"/>
          <a:ext cx="5929085" cy="828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" name="Formel" r:id="rId3" imgW="2768400" imgH="457200" progId="Equation.3">
                  <p:embed/>
                </p:oleObj>
              </mc:Choice>
              <mc:Fallback>
                <p:oleObj name="Formel" r:id="rId3" imgW="2768400" imgH="45720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606768"/>
                        <a:ext cx="5929085" cy="828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735564"/>
              </p:ext>
            </p:extLst>
          </p:nvPr>
        </p:nvGraphicFramePr>
        <p:xfrm>
          <a:off x="2351314" y="4872445"/>
          <a:ext cx="4875348" cy="718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" name="Formel" r:id="rId5" imgW="1726920" imgH="457200" progId="Equation.3">
                  <p:embed/>
                </p:oleObj>
              </mc:Choice>
              <mc:Fallback>
                <p:oleObj name="Formel" r:id="rId5" imgW="1726920" imgH="4572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314" y="4872445"/>
                        <a:ext cx="4875348" cy="7184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217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1663" y="849949"/>
            <a:ext cx="8695857" cy="497205"/>
          </a:xfrm>
        </p:spPr>
        <p:txBody>
          <a:bodyPr/>
          <a:lstStyle/>
          <a:p>
            <a:r>
              <a:rPr lang="de-DE" altLang="de-DE" dirty="0"/>
              <a:t>Gewöhnliche Nachfrage: </a:t>
            </a:r>
            <a:r>
              <a:rPr lang="de-DE" altLang="de-DE" dirty="0" smtClean="0"/>
              <a:t>Cobb-Douglas </a:t>
            </a:r>
            <a:r>
              <a:rPr lang="de-DE" altLang="de-DE" dirty="0"/>
              <a:t>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3552" y="1536700"/>
            <a:ext cx="8697417" cy="4740276"/>
          </a:xfrm>
        </p:spPr>
        <p:txBody>
          <a:bodyPr/>
          <a:lstStyle/>
          <a:p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wissen nun,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</a:p>
          <a:p>
            <a:endParaRPr lang="de-DE" alt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</a:t>
            </a:r>
          </a:p>
          <a:p>
            <a:r>
              <a:rPr lang="en-US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Ergibt</a:t>
            </a:r>
          </a:p>
          <a:p>
            <a:endParaRPr lang="de-DE" alt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das kann man umformulieren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de-DE" altLang="de-DE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532093"/>
              </p:ext>
            </p:extLst>
          </p:nvPr>
        </p:nvGraphicFramePr>
        <p:xfrm>
          <a:off x="3984171" y="1630230"/>
          <a:ext cx="1332412" cy="725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Formel" r:id="rId3" imgW="710891" imgH="431613" progId="Equation.3">
                  <p:embed/>
                </p:oleObj>
              </mc:Choice>
              <mc:Fallback>
                <p:oleObj name="Formel" r:id="rId3" imgW="710891" imgH="431613" progId="Equation.3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171" y="1630230"/>
                        <a:ext cx="1332412" cy="7251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548137"/>
              </p:ext>
            </p:extLst>
          </p:nvPr>
        </p:nvGraphicFramePr>
        <p:xfrm>
          <a:off x="3435530" y="2730137"/>
          <a:ext cx="1776549" cy="352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Formel" r:id="rId5" imgW="1028520" imgH="228600" progId="Equation.3">
                  <p:embed/>
                </p:oleObj>
              </mc:Choice>
              <mc:Fallback>
                <p:oleObj name="Formel" r:id="rId5" imgW="1028520" imgH="2286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530" y="2730137"/>
                        <a:ext cx="1776549" cy="3526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605775"/>
              </p:ext>
            </p:extLst>
          </p:nvPr>
        </p:nvGraphicFramePr>
        <p:xfrm>
          <a:off x="2860766" y="3330441"/>
          <a:ext cx="3049407" cy="692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3" name="Formel" r:id="rId7" imgW="1320480" imgH="431640" progId="Equation.3">
                  <p:embed/>
                </p:oleObj>
              </mc:Choice>
              <mc:Fallback>
                <p:oleObj name="Formel" r:id="rId7" imgW="1320480" imgH="43164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0766" y="3330441"/>
                        <a:ext cx="3049407" cy="6929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3667000"/>
              </p:ext>
            </p:extLst>
          </p:nvPr>
        </p:nvGraphicFramePr>
        <p:xfrm>
          <a:off x="3027758" y="4939968"/>
          <a:ext cx="2432595" cy="623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4" name="Formel" r:id="rId9" imgW="939600" imgH="431640" progId="Equation.3">
                  <p:embed/>
                </p:oleObj>
              </mc:Choice>
              <mc:Fallback>
                <p:oleObj name="Formel" r:id="rId9" imgW="939600" imgH="431640" progId="Equation.3">
                  <p:embed/>
                  <p:pic>
                    <p:nvPicPr>
                      <p:cNvPr id="0" name="Objek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7758" y="4939968"/>
                        <a:ext cx="2432595" cy="6237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51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763" y="697549"/>
            <a:ext cx="8695857" cy="497205"/>
          </a:xfrm>
        </p:spPr>
        <p:txBody>
          <a:bodyPr/>
          <a:lstStyle/>
          <a:p>
            <a:r>
              <a:rPr lang="de-DE" altLang="de-DE" dirty="0"/>
              <a:t>Gewöhnliche Nachfrage: </a:t>
            </a:r>
            <a:r>
              <a:rPr lang="de-DE" altLang="de-DE" dirty="0" smtClean="0"/>
              <a:t>Cobb-Douglas </a:t>
            </a:r>
            <a:r>
              <a:rPr lang="de-DE" altLang="de-DE" dirty="0"/>
              <a:t>(4)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787063" y="1625600"/>
            <a:ext cx="8697417" cy="4575176"/>
          </a:xfrm>
        </p:spPr>
        <p:txBody>
          <a:bodyPr/>
          <a:lstStyle/>
          <a:p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Substitution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  <a:p>
            <a:endParaRPr lang="de-DE" alt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ergibt</a:t>
            </a:r>
          </a:p>
          <a:p>
            <a:endParaRPr lang="de-DE" alt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Wir haben somit herausgefunden, dass für eine Konsumentin mit Cobb-Douglas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Präferenzen </a:t>
            </a:r>
          </a:p>
          <a:p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das beste leistbare Bündel gegeben ist Durch</a:t>
            </a:r>
          </a:p>
          <a:p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790832"/>
              </p:ext>
            </p:extLst>
          </p:nvPr>
        </p:nvGraphicFramePr>
        <p:xfrm>
          <a:off x="3370217" y="2116183"/>
          <a:ext cx="2500901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6" name="Formel" r:id="rId3" imgW="1002960" imgH="228600" progId="Equation.3">
                  <p:embed/>
                </p:oleObj>
              </mc:Choice>
              <mc:Fallback>
                <p:oleObj name="Formel" r:id="rId3" imgW="1002960" imgH="2286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0217" y="2116183"/>
                        <a:ext cx="2500901" cy="365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729180"/>
              </p:ext>
            </p:extLst>
          </p:nvPr>
        </p:nvGraphicFramePr>
        <p:xfrm>
          <a:off x="3500845" y="2946900"/>
          <a:ext cx="1879962" cy="645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" name="Formel" r:id="rId5" imgW="965160" imgH="431640" progId="Equation.3">
                  <p:embed/>
                </p:oleObj>
              </mc:Choice>
              <mc:Fallback>
                <p:oleObj name="Formel" r:id="rId5" imgW="965160" imgH="431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845" y="2946900"/>
                        <a:ext cx="1879962" cy="6453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967011"/>
              </p:ext>
            </p:extLst>
          </p:nvPr>
        </p:nvGraphicFramePr>
        <p:xfrm>
          <a:off x="2771445" y="4441724"/>
          <a:ext cx="2945312" cy="378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8" name="Formel" r:id="rId7" imgW="1002960" imgH="228600" progId="Equation.3">
                  <p:embed/>
                </p:oleObj>
              </mc:Choice>
              <mc:Fallback>
                <p:oleObj name="Formel" r:id="rId7" imgW="1002960" imgH="228600" progId="Equation.3">
                  <p:embed/>
                  <p:pic>
                    <p:nvPicPr>
                      <p:cNvPr id="0" name="Objek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445" y="4441724"/>
                        <a:ext cx="2945312" cy="3788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186003"/>
              </p:ext>
            </p:extLst>
          </p:nvPr>
        </p:nvGraphicFramePr>
        <p:xfrm>
          <a:off x="2130658" y="5322121"/>
          <a:ext cx="5214303" cy="64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9" name="Formel" r:id="rId9" imgW="1854000" imgH="431640" progId="Equation.3">
                  <p:embed/>
                </p:oleObj>
              </mc:Choice>
              <mc:Fallback>
                <p:oleObj name="Formel" r:id="rId9" imgW="1854000" imgH="431640" progId="Equation.3">
                  <p:embed/>
                  <p:pic>
                    <p:nvPicPr>
                      <p:cNvPr id="0" name="Objek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0658" y="5322121"/>
                        <a:ext cx="5214303" cy="645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535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9700" y="889138"/>
            <a:ext cx="8695857" cy="497205"/>
          </a:xfrm>
        </p:spPr>
        <p:txBody>
          <a:bodyPr/>
          <a:lstStyle/>
          <a:p>
            <a:r>
              <a:rPr lang="de-DE" altLang="de-DE" dirty="0"/>
              <a:t>Gewöhnliche Nachfrage: </a:t>
            </a:r>
            <a:r>
              <a:rPr lang="de-DE" altLang="de-DE" dirty="0" smtClean="0"/>
              <a:t>Cobb-Douglas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305050" y="1524000"/>
            <a:ext cx="0" cy="4133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305050" y="565785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 rot="10800000">
            <a:off x="3187700" y="1876425"/>
            <a:ext cx="3073400" cy="2986088"/>
          </a:xfrm>
          <a:custGeom>
            <a:avLst/>
            <a:gdLst>
              <a:gd name="T0" fmla="*/ 2147483647 w 21528"/>
              <a:gd name="T1" fmla="*/ 0 h 21594"/>
              <a:gd name="T2" fmla="*/ 2147483647 w 21528"/>
              <a:gd name="T3" fmla="*/ 2147483647 h 21594"/>
              <a:gd name="T4" fmla="*/ 0 w 21528"/>
              <a:gd name="T5" fmla="*/ 2147483647 h 21594"/>
              <a:gd name="T6" fmla="*/ 0 60000 65536"/>
              <a:gd name="T7" fmla="*/ 0 60000 65536"/>
              <a:gd name="T8" fmla="*/ 0 60000 65536"/>
              <a:gd name="T9" fmla="*/ 0 w 21528"/>
              <a:gd name="T10" fmla="*/ 0 h 21594"/>
              <a:gd name="T11" fmla="*/ 21528 w 21528"/>
              <a:gd name="T12" fmla="*/ 21594 h 215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28" h="21594" fill="none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</a:path>
              <a:path w="21528" h="21594" stroke="0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  <a:lnTo>
                  <a:pt x="0" y="21594"/>
                </a:lnTo>
                <a:lnTo>
                  <a:pt x="489" y="-1"/>
                </a:lnTo>
                <a:close/>
              </a:path>
            </a:pathLst>
          </a:custGeom>
          <a:noFill/>
          <a:ln w="50800" cap="rnd">
            <a:solidFill>
              <a:srgbClr val="FF00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300288" y="2238375"/>
            <a:ext cx="3462337" cy="3419475"/>
          </a:xfrm>
          <a:prstGeom prst="line">
            <a:avLst/>
          </a:prstGeom>
          <a:noFill/>
          <a:ln w="50800">
            <a:solidFill>
              <a:srgbClr val="6699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2300287" y="2257425"/>
            <a:ext cx="3462337" cy="3419475"/>
          </a:xfrm>
          <a:prstGeom prst="line">
            <a:avLst/>
          </a:prstGeom>
          <a:noFill/>
          <a:ln w="50800">
            <a:solidFill>
              <a:srgbClr val="6699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2605088" y="2543175"/>
            <a:ext cx="3157537" cy="3114675"/>
          </a:xfrm>
          <a:prstGeom prst="line">
            <a:avLst/>
          </a:prstGeom>
          <a:noFill/>
          <a:ln w="50800">
            <a:solidFill>
              <a:srgbClr val="6699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930650" y="3838575"/>
            <a:ext cx="346075" cy="346075"/>
          </a:xfrm>
          <a:prstGeom prst="ellipse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2324100" y="4057650"/>
            <a:ext cx="17716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4095750" y="4038600"/>
            <a:ext cx="0" cy="1619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3" y="1336424"/>
            <a:ext cx="493717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5453063"/>
            <a:ext cx="493828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Objek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047299"/>
              </p:ext>
            </p:extLst>
          </p:nvPr>
        </p:nvGraphicFramePr>
        <p:xfrm>
          <a:off x="4906851" y="2543175"/>
          <a:ext cx="1627299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name="Formel" r:id="rId5" imgW="1002960" imgH="228600" progId="Equation.3">
                  <p:embed/>
                </p:oleObj>
              </mc:Choice>
              <mc:Fallback>
                <p:oleObj name="Formel" r:id="rId5" imgW="1002960" imgH="22860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851" y="2543175"/>
                        <a:ext cx="1627299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0096381"/>
              </p:ext>
            </p:extLst>
          </p:nvPr>
        </p:nvGraphicFramePr>
        <p:xfrm>
          <a:off x="3579223" y="5697538"/>
          <a:ext cx="1519827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Formel" r:id="rId7" imgW="901440" imgH="431640" progId="Equation.3">
                  <p:embed/>
                </p:oleObj>
              </mc:Choice>
              <mc:Fallback>
                <p:oleObj name="Formel" r:id="rId7" imgW="901440" imgH="431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223" y="5697538"/>
                        <a:ext cx="1519827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312683"/>
              </p:ext>
            </p:extLst>
          </p:nvPr>
        </p:nvGraphicFramePr>
        <p:xfrm>
          <a:off x="992777" y="3590925"/>
          <a:ext cx="1123361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7" name="Formel" r:id="rId9" imgW="634680" imgH="685800" progId="Equation.3">
                  <p:embed/>
                </p:oleObj>
              </mc:Choice>
              <mc:Fallback>
                <p:oleObj name="Formel" r:id="rId9" imgW="634680" imgH="6858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777" y="3590925"/>
                        <a:ext cx="1123361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27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Beschränkte rationale Entscheidung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0863" y="2155826"/>
            <a:ext cx="8697417" cy="3936055"/>
          </a:xfrm>
        </p:spPr>
        <p:txBody>
          <a:bodyPr/>
          <a:lstStyle/>
          <a:p>
            <a:pPr defTabSz="912813">
              <a:lnSpc>
                <a:spcPct val="150000"/>
              </a:lnSpc>
            </a:pPr>
            <a:r>
              <a:rPr lang="de-DE" altLang="de-DE" dirty="0" smtClean="0"/>
              <a:t>	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* &gt; 0 and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* &gt; 0 </a:t>
            </a:r>
            <a:b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und  (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*,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ausschöpft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und 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Indifferenzkurven keine Knicke haben,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erhalten wir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    </a:t>
            </a:r>
            <a:endParaRPr lang="de-DE" alt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2813">
              <a:lnSpc>
                <a:spcPct val="150000"/>
              </a:lnSpc>
            </a:pP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gewöhnlichen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Nachfragen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Lösung von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ja-JP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ja-JP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 +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 =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b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Steigungen der Budgetgeraden und der Indifferenzkurve sind gleich.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0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263" y="862649"/>
            <a:ext cx="8695857" cy="443637"/>
          </a:xfrm>
        </p:spPr>
        <p:txBody>
          <a:bodyPr/>
          <a:lstStyle/>
          <a:p>
            <a:r>
              <a:rPr lang="de-DE" altLang="de-DE" dirty="0" smtClean="0"/>
              <a:t>Randlösung </a:t>
            </a:r>
            <a:r>
              <a:rPr lang="de-DE" altLang="de-DE" dirty="0"/>
              <a:t>– perfekte Substitute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2095500"/>
            <a:ext cx="0" cy="3309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429250"/>
            <a:ext cx="40005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614488" y="2938463"/>
            <a:ext cx="2495550" cy="24955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1614488" y="2909888"/>
            <a:ext cx="1139825" cy="2524125"/>
          </a:xfrm>
          <a:prstGeom prst="rtTriangle">
            <a:avLst/>
          </a:prstGeom>
          <a:solidFill>
            <a:srgbClr val="FF0033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125" y="2170674"/>
            <a:ext cx="1083475" cy="496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2400300" y="2667000"/>
            <a:ext cx="571500" cy="1028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702050" y="3677335"/>
            <a:ext cx="2578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STEIGUNG = -</a:t>
            </a:r>
            <a:r>
              <a:rPr lang="de-DE" altLang="de-DE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altLang="de-DE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de-DE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>
            <a:off x="2476500" y="4305300"/>
            <a:ext cx="1409700" cy="514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3172757"/>
              </p:ext>
            </p:extLst>
          </p:nvPr>
        </p:nvGraphicFramePr>
        <p:xfrm>
          <a:off x="292100" y="2465389"/>
          <a:ext cx="1136650" cy="715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5" name="Formel" r:id="rId4" imgW="520560" imgH="431640" progId="Equation.3">
                  <p:embed/>
                </p:oleObj>
              </mc:Choice>
              <mc:Fallback>
                <p:oleObj name="Formel" r:id="rId4" imgW="520560" imgH="431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2465389"/>
                        <a:ext cx="1136650" cy="715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900972"/>
              </p:ext>
            </p:extLst>
          </p:nvPr>
        </p:nvGraphicFramePr>
        <p:xfrm>
          <a:off x="1384300" y="5576889"/>
          <a:ext cx="80010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6" name="Formel" r:id="rId6" imgW="406080" imgH="228600" progId="Equation.3">
                  <p:embed/>
                </p:oleObj>
              </mc:Choice>
              <mc:Fallback>
                <p:oleObj name="Formel" r:id="rId6" imgW="406080" imgH="2286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5576889"/>
                        <a:ext cx="800100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/>
        </p:nvSpPr>
        <p:spPr>
          <a:xfrm>
            <a:off x="1263062" y="20955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263562" y="543401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1527175" y="2852738"/>
            <a:ext cx="187325" cy="187325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815943" y="1709559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2813">
              <a:lnSpc>
                <a:spcPct val="150000"/>
              </a:lnSpc>
              <a:spcBef>
                <a:spcPts val="1400"/>
              </a:spcBef>
              <a:spcAft>
                <a:spcPts val="800"/>
              </a:spcAft>
            </a:pP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Wenn entweder </a:t>
            </a:r>
            <a:r>
              <a:rPr lang="de-DE" altLang="de-DE" sz="1600" i="1" spc="50" dirty="0">
                <a:solidFill>
                  <a:srgbClr val="000000"/>
                </a:solidFill>
                <a:latin typeface="Arial"/>
              </a:rPr>
              <a:t>x</a:t>
            </a:r>
            <a:r>
              <a:rPr lang="de-DE" altLang="de-DE" sz="1600" spc="50" baseline="-25000" dirty="0">
                <a:solidFill>
                  <a:srgbClr val="000000"/>
                </a:solidFill>
                <a:latin typeface="Arial"/>
              </a:rPr>
              <a:t>1</a:t>
            </a:r>
            <a:r>
              <a:rPr lang="de-DE" altLang="de-DE" sz="1600" spc="50" dirty="0">
                <a:solidFill>
                  <a:srgbClr val="000000"/>
                </a:solidFill>
                <a:latin typeface="Arial"/>
              </a:rPr>
              <a:t>* </a:t>
            </a: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= 0 oder </a:t>
            </a:r>
            <a:r>
              <a:rPr lang="de-DE" altLang="de-DE" sz="1600" i="1" spc="50" dirty="0">
                <a:solidFill>
                  <a:srgbClr val="000000"/>
                </a:solidFill>
                <a:latin typeface="Arial"/>
              </a:rPr>
              <a:t>x</a:t>
            </a:r>
            <a:r>
              <a:rPr lang="de-DE" altLang="de-DE" sz="1600" spc="50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de-DE" altLang="de-DE" sz="1600" spc="50" dirty="0">
                <a:solidFill>
                  <a:srgbClr val="000000"/>
                </a:solidFill>
                <a:latin typeface="Arial"/>
              </a:rPr>
              <a:t>* </a:t>
            </a: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= </a:t>
            </a:r>
            <a:r>
              <a:rPr lang="de-DE" altLang="de-DE" sz="1600" cap="all" spc="50" dirty="0" smtClean="0">
                <a:solidFill>
                  <a:srgbClr val="000000"/>
                </a:solidFill>
                <a:latin typeface="Arial"/>
              </a:rPr>
              <a:t>0, dann </a:t>
            </a: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ist die gewöhnliche Nachfrage (</a:t>
            </a:r>
            <a:r>
              <a:rPr lang="de-DE" altLang="de-DE" sz="1600" i="1" spc="50" dirty="0">
                <a:solidFill>
                  <a:srgbClr val="000000"/>
                </a:solidFill>
                <a:latin typeface="Arial"/>
              </a:rPr>
              <a:t>x</a:t>
            </a:r>
            <a:r>
              <a:rPr lang="de-DE" altLang="de-DE" sz="1600" spc="50" baseline="-25000" dirty="0">
                <a:solidFill>
                  <a:srgbClr val="000000"/>
                </a:solidFill>
                <a:latin typeface="Arial"/>
              </a:rPr>
              <a:t>1</a:t>
            </a:r>
            <a:r>
              <a:rPr lang="de-DE" altLang="de-DE" sz="1600" spc="50" dirty="0" smtClean="0">
                <a:solidFill>
                  <a:srgbClr val="000000"/>
                </a:solidFill>
                <a:latin typeface="Arial"/>
              </a:rPr>
              <a:t>*, </a:t>
            </a:r>
            <a:r>
              <a:rPr lang="de-DE" altLang="de-DE" sz="1600" i="1" spc="50" dirty="0" smtClean="0">
                <a:solidFill>
                  <a:srgbClr val="000000"/>
                </a:solidFill>
                <a:latin typeface="Arial"/>
              </a:rPr>
              <a:t>x</a:t>
            </a:r>
            <a:r>
              <a:rPr lang="de-DE" altLang="de-DE" sz="1600" spc="50" baseline="-25000" dirty="0" smtClean="0">
                <a:solidFill>
                  <a:srgbClr val="000000"/>
                </a:solidFill>
                <a:latin typeface="Arial"/>
              </a:rPr>
              <a:t>2</a:t>
            </a:r>
            <a:r>
              <a:rPr lang="de-DE" altLang="de-DE" sz="1600" spc="50" dirty="0">
                <a:solidFill>
                  <a:srgbClr val="000000"/>
                </a:solidFill>
                <a:latin typeface="Arial"/>
              </a:rPr>
              <a:t>*) </a:t>
            </a:r>
            <a:r>
              <a:rPr lang="de-DE" altLang="de-DE" sz="1600" cap="all" spc="50" dirty="0" smtClean="0">
                <a:solidFill>
                  <a:srgbClr val="000000"/>
                </a:solidFill>
                <a:latin typeface="Arial"/>
              </a:rPr>
              <a:t>eine Randlösung.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022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251" y="1340894"/>
            <a:ext cx="8695857" cy="305025"/>
          </a:xfrm>
        </p:spPr>
        <p:txBody>
          <a:bodyPr/>
          <a:lstStyle/>
          <a:p>
            <a:r>
              <a:rPr lang="de-DE" altLang="de-DE" dirty="0"/>
              <a:t>Perfekte Substitute </a:t>
            </a:r>
            <a:r>
              <a:rPr lang="de-DE" altLang="de-DE" dirty="0" smtClean="0"/>
              <a:t>– </a:t>
            </a:r>
            <a:r>
              <a:rPr lang="de-DE" altLang="de-DE" dirty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9763" y="2091809"/>
            <a:ext cx="8697417" cy="403225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de-DE" alt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U(</a:t>
            </a:r>
            <a:r>
              <a:rPr lang="de-DE" altLang="de-DE" sz="160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60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 = </a:t>
            </a:r>
            <a:r>
              <a:rPr lang="de-DE" altLang="de-DE" sz="160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altLang="de-DE" sz="160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ist 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das bevorzugte </a:t>
            </a: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Bündel     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*, </a:t>
            </a:r>
            <a:r>
              <a:rPr lang="de-DE" altLang="de-DE" sz="160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entweder</a:t>
            </a:r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446044"/>
              </p:ext>
            </p:extLst>
          </p:nvPr>
        </p:nvGraphicFramePr>
        <p:xfrm>
          <a:off x="2460282" y="3477111"/>
          <a:ext cx="3087688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Formel" r:id="rId3" imgW="1066680" imgH="482400" progId="Equation.3">
                  <p:embed/>
                </p:oleObj>
              </mc:Choice>
              <mc:Fallback>
                <p:oleObj name="Formel" r:id="rId3" imgW="1066680" imgH="48240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282" y="3477111"/>
                        <a:ext cx="3087688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6176903" y="3686484"/>
            <a:ext cx="1503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34382" y="4107934"/>
            <a:ext cx="776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4089612"/>
              </p:ext>
            </p:extLst>
          </p:nvPr>
        </p:nvGraphicFramePr>
        <p:xfrm>
          <a:off x="2532925" y="4233527"/>
          <a:ext cx="30194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3" name="Formel" r:id="rId5" imgW="1091880" imgH="482400" progId="Equation.3">
                  <p:embed/>
                </p:oleObj>
              </mc:Choice>
              <mc:Fallback>
                <p:oleObj name="Formel" r:id="rId5" imgW="1091880" imgH="4824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2925" y="4233527"/>
                        <a:ext cx="301942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6176903" y="4446094"/>
            <a:ext cx="15552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  <a:r>
              <a:rPr lang="en-US" altLang="de-DE" sz="1600" b="1" dirty="0" smtClean="0"/>
              <a:t> </a:t>
            </a:r>
            <a:r>
              <a:rPr lang="en-US" altLang="de-DE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27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4363" y="964249"/>
            <a:ext cx="8695857" cy="497205"/>
          </a:xfrm>
        </p:spPr>
        <p:txBody>
          <a:bodyPr/>
          <a:lstStyle/>
          <a:p>
            <a:r>
              <a:rPr lang="de-DE" altLang="de-DE" dirty="0"/>
              <a:t>Perfekte Substitute </a:t>
            </a:r>
            <a:r>
              <a:rPr lang="de-DE" altLang="de-DE" dirty="0" smtClean="0"/>
              <a:t>– </a:t>
            </a:r>
            <a:r>
              <a:rPr lang="de-DE" altLang="de-DE" dirty="0"/>
              <a:t>Sonderfall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4136151"/>
              </p:ext>
            </p:extLst>
          </p:nvPr>
        </p:nvGraphicFramePr>
        <p:xfrm>
          <a:off x="1119188" y="2454275"/>
          <a:ext cx="4167187" cy="277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" name="WordArt 2.0" r:id="rId3" imgW="6057990" imgH="4019457" progId="MSWordArt.2">
                  <p:embed/>
                </p:oleObj>
              </mc:Choice>
              <mc:Fallback>
                <p:oleObj name="WordArt 2.0" r:id="rId3" imgW="6057990" imgH="4019457" progId="MSWordArt.2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2454275"/>
                        <a:ext cx="4167187" cy="277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619250" y="2095500"/>
            <a:ext cx="0" cy="3309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619250" y="5429250"/>
            <a:ext cx="4000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614488" y="2924175"/>
            <a:ext cx="2524125" cy="2524125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6041970"/>
              </p:ext>
            </p:extLst>
          </p:nvPr>
        </p:nvGraphicFramePr>
        <p:xfrm>
          <a:off x="982663" y="2705100"/>
          <a:ext cx="561975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" name="Formel" r:id="rId5" imgW="228600" imgH="431640" progId="Equation.3">
                  <p:embed/>
                </p:oleObj>
              </mc:Choice>
              <mc:Fallback>
                <p:oleObj name="Formel" r:id="rId5" imgW="228600" imgH="4316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2705100"/>
                        <a:ext cx="561975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8680097"/>
              </p:ext>
            </p:extLst>
          </p:nvPr>
        </p:nvGraphicFramePr>
        <p:xfrm>
          <a:off x="3810000" y="5459413"/>
          <a:ext cx="588963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" name="Formel" r:id="rId7" imgW="215640" imgH="431640" progId="Equation.3">
                  <p:embed/>
                </p:oleObj>
              </mc:Choice>
              <mc:Fallback>
                <p:oleObj name="Formel" r:id="rId7" imgW="215640" imgH="43164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459413"/>
                        <a:ext cx="588963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/>
        </p:nvSpPr>
        <p:spPr>
          <a:xfrm>
            <a:off x="3708400" y="2130336"/>
            <a:ext cx="350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ALLE GÜTERBÜNDEL AUF DER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BESCHRÄNKUNG SIND GLEICH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GUT BEVORZUGTE LEISTBARE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BÜNDEL, WENN </a:t>
            </a:r>
            <a:r>
              <a:rPr lang="de-DE" altLang="de-D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alt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Rechteck 13"/>
          <p:cNvSpPr/>
          <p:nvPr/>
        </p:nvSpPr>
        <p:spPr>
          <a:xfrm>
            <a:off x="1237462" y="194567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431237" y="544830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23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163" y="824549"/>
            <a:ext cx="8695857" cy="497205"/>
          </a:xfrm>
        </p:spPr>
        <p:txBody>
          <a:bodyPr/>
          <a:lstStyle/>
          <a:p>
            <a:r>
              <a:rPr lang="en-US" altLang="de-DE" dirty="0" err="1" smtClean="0"/>
              <a:t>Randlösung</a:t>
            </a:r>
            <a:r>
              <a:rPr lang="en-US" altLang="de-DE" dirty="0" smtClean="0"/>
              <a:t> </a:t>
            </a:r>
            <a:r>
              <a:rPr lang="en-US" altLang="de-DE" dirty="0"/>
              <a:t>– </a:t>
            </a:r>
            <a:r>
              <a:rPr lang="en-US" altLang="de-DE" dirty="0" err="1"/>
              <a:t>nicht-konvexe</a:t>
            </a:r>
            <a:r>
              <a:rPr lang="en-US" altLang="de-DE" dirty="0"/>
              <a:t> Präferenzen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2095500"/>
            <a:ext cx="0" cy="3309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429250"/>
            <a:ext cx="40005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625600" y="3602038"/>
            <a:ext cx="3344863" cy="1820862"/>
          </a:xfrm>
          <a:prstGeom prst="rtTriangle">
            <a:avLst/>
          </a:prstGeom>
          <a:solidFill>
            <a:srgbClr val="FF0033">
              <a:alpha val="50195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rc 18"/>
          <p:cNvSpPr>
            <a:spLocks/>
          </p:cNvSpPr>
          <p:nvPr/>
        </p:nvSpPr>
        <p:spPr bwMode="auto">
          <a:xfrm>
            <a:off x="1609725" y="2935288"/>
            <a:ext cx="3382963" cy="2476500"/>
          </a:xfrm>
          <a:custGeom>
            <a:avLst/>
            <a:gdLst>
              <a:gd name="T0" fmla="*/ 0 w 21610"/>
              <a:gd name="T1" fmla="*/ 0 h 21600"/>
              <a:gd name="T2" fmla="*/ 2147483647 w 21610"/>
              <a:gd name="T3" fmla="*/ 2147483647 h 21600"/>
              <a:gd name="T4" fmla="*/ 2147483647 w 2161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0"/>
              <a:gd name="T10" fmla="*/ 0 h 21600"/>
              <a:gd name="T11" fmla="*/ 21610 w 2161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0" h="21600" fill="none" extrusionOk="0">
                <a:moveTo>
                  <a:pt x="0" y="0"/>
                </a:moveTo>
                <a:cubicBezTo>
                  <a:pt x="3" y="0"/>
                  <a:pt x="6" y="-1"/>
                  <a:pt x="10" y="-1"/>
                </a:cubicBezTo>
                <a:cubicBezTo>
                  <a:pt x="11939" y="-1"/>
                  <a:pt x="21610" y="9670"/>
                  <a:pt x="21610" y="21600"/>
                </a:cubicBezTo>
              </a:path>
              <a:path w="21610" h="21600" stroke="0" extrusionOk="0">
                <a:moveTo>
                  <a:pt x="0" y="0"/>
                </a:moveTo>
                <a:cubicBezTo>
                  <a:pt x="3" y="0"/>
                  <a:pt x="6" y="-1"/>
                  <a:pt x="10" y="-1"/>
                </a:cubicBezTo>
                <a:cubicBezTo>
                  <a:pt x="11939" y="-1"/>
                  <a:pt x="21610" y="9670"/>
                  <a:pt x="21610" y="21600"/>
                </a:cubicBezTo>
                <a:lnTo>
                  <a:pt x="1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8"/>
          <p:cNvSpPr>
            <a:spLocks/>
          </p:cNvSpPr>
          <p:nvPr/>
        </p:nvSpPr>
        <p:spPr bwMode="auto">
          <a:xfrm>
            <a:off x="1071563" y="3584575"/>
            <a:ext cx="3281362" cy="2441575"/>
          </a:xfrm>
          <a:custGeom>
            <a:avLst/>
            <a:gdLst>
              <a:gd name="T0" fmla="*/ 2147483647 w 20963"/>
              <a:gd name="T1" fmla="*/ 0 h 21289"/>
              <a:gd name="T2" fmla="*/ 2147483647 w 20963"/>
              <a:gd name="T3" fmla="*/ 2147483647 h 21289"/>
              <a:gd name="T4" fmla="*/ 0 w 20963"/>
              <a:gd name="T5" fmla="*/ 2147483647 h 21289"/>
              <a:gd name="T6" fmla="*/ 0 60000 65536"/>
              <a:gd name="T7" fmla="*/ 0 60000 65536"/>
              <a:gd name="T8" fmla="*/ 0 60000 65536"/>
              <a:gd name="T9" fmla="*/ 0 w 20963"/>
              <a:gd name="T10" fmla="*/ 0 h 21289"/>
              <a:gd name="T11" fmla="*/ 20963 w 20963"/>
              <a:gd name="T12" fmla="*/ 21289 h 212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63" h="21289" fill="none" extrusionOk="0">
                <a:moveTo>
                  <a:pt x="3650" y="-1"/>
                </a:moveTo>
                <a:cubicBezTo>
                  <a:pt x="12101" y="1448"/>
                  <a:pt x="18895" y="7759"/>
                  <a:pt x="20962" y="16082"/>
                </a:cubicBezTo>
              </a:path>
              <a:path w="20963" h="21289" stroke="0" extrusionOk="0">
                <a:moveTo>
                  <a:pt x="3650" y="-1"/>
                </a:moveTo>
                <a:cubicBezTo>
                  <a:pt x="12101" y="1448"/>
                  <a:pt x="18895" y="7759"/>
                  <a:pt x="20962" y="16082"/>
                </a:cubicBezTo>
                <a:lnTo>
                  <a:pt x="0" y="21289"/>
                </a:lnTo>
                <a:lnTo>
                  <a:pt x="365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Arc 11"/>
          <p:cNvSpPr>
            <a:spLocks/>
          </p:cNvSpPr>
          <p:nvPr/>
        </p:nvSpPr>
        <p:spPr bwMode="auto">
          <a:xfrm>
            <a:off x="928688" y="3911600"/>
            <a:ext cx="3146425" cy="2424113"/>
          </a:xfrm>
          <a:custGeom>
            <a:avLst/>
            <a:gdLst>
              <a:gd name="T0" fmla="*/ 2147483647 w 20101"/>
              <a:gd name="T1" fmla="*/ 0 h 21149"/>
              <a:gd name="T2" fmla="*/ 2147483647 w 20101"/>
              <a:gd name="T3" fmla="*/ 2147483647 h 21149"/>
              <a:gd name="T4" fmla="*/ 0 w 20101"/>
              <a:gd name="T5" fmla="*/ 2147483647 h 21149"/>
              <a:gd name="T6" fmla="*/ 0 60000 65536"/>
              <a:gd name="T7" fmla="*/ 0 60000 65536"/>
              <a:gd name="T8" fmla="*/ 0 60000 65536"/>
              <a:gd name="T9" fmla="*/ 0 w 20101"/>
              <a:gd name="T10" fmla="*/ 0 h 21149"/>
              <a:gd name="T11" fmla="*/ 20101 w 20101"/>
              <a:gd name="T12" fmla="*/ 21149 h 211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01" h="21149" fill="none" extrusionOk="0">
                <a:moveTo>
                  <a:pt x="4389" y="-1"/>
                </a:moveTo>
                <a:cubicBezTo>
                  <a:pt x="11524" y="1480"/>
                  <a:pt x="17432" y="6460"/>
                  <a:pt x="20100" y="13242"/>
                </a:cubicBezTo>
              </a:path>
              <a:path w="20101" h="21149" stroke="0" extrusionOk="0">
                <a:moveTo>
                  <a:pt x="4389" y="-1"/>
                </a:moveTo>
                <a:cubicBezTo>
                  <a:pt x="11524" y="1480"/>
                  <a:pt x="17432" y="6460"/>
                  <a:pt x="20100" y="13242"/>
                </a:cubicBezTo>
                <a:lnTo>
                  <a:pt x="0" y="21149"/>
                </a:lnTo>
                <a:lnTo>
                  <a:pt x="4389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1619250" y="3595688"/>
            <a:ext cx="3357563" cy="1833562"/>
          </a:xfrm>
          <a:prstGeom prst="line">
            <a:avLst/>
          </a:prstGeom>
          <a:noFill/>
          <a:ln w="50800">
            <a:solidFill>
              <a:srgbClr val="FF00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3119438" y="2667000"/>
            <a:ext cx="833437" cy="15954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954338" y="4287838"/>
            <a:ext cx="211137" cy="211137"/>
          </a:xfrm>
          <a:prstGeom prst="ellips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4857750" y="5286375"/>
            <a:ext cx="261938" cy="261938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H="1">
            <a:off x="5024438" y="4012079"/>
            <a:ext cx="790538" cy="122667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547" y="2067719"/>
            <a:ext cx="390178" cy="42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441156" y="549246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497138" y="2063860"/>
            <a:ext cx="47156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„TANGENTENLÖSUNG“ ERGIBT </a:t>
            </a:r>
            <a:r>
              <a:rPr lang="de-AT" altLang="de-DE" sz="1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NICHT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DAS BEVORZUGTE LEISTBARE BÜNDEL.</a:t>
            </a:r>
            <a:endParaRPr lang="en-US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4970463" y="3427303"/>
            <a:ext cx="23574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DAS BEVORZUGTE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LEISTBARE BÜNDEL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utoShape 11"/>
          <p:cNvSpPr>
            <a:spLocks noChangeArrowheads="1"/>
          </p:cNvSpPr>
          <p:nvPr/>
        </p:nvSpPr>
        <p:spPr bwMode="auto">
          <a:xfrm rot="18940419">
            <a:off x="2437326" y="3746827"/>
            <a:ext cx="3249228" cy="415925"/>
          </a:xfrm>
          <a:prstGeom prst="rightArrow">
            <a:avLst>
              <a:gd name="adj1" fmla="val 50000"/>
              <a:gd name="adj2" fmla="val 382096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Rechteck 1"/>
          <p:cNvSpPr>
            <a:spLocks noChangeArrowheads="1"/>
          </p:cNvSpPr>
          <p:nvPr/>
        </p:nvSpPr>
        <p:spPr bwMode="auto">
          <a:xfrm rot="2601801">
            <a:off x="4996499" y="2834617"/>
            <a:ext cx="11336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BESSER</a:t>
            </a:r>
            <a:endParaRPr kumimoji="0" lang="de-DE" altLang="de-DE" sz="1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430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263" y="875349"/>
            <a:ext cx="8695857" cy="497205"/>
          </a:xfrm>
        </p:spPr>
        <p:txBody>
          <a:bodyPr/>
          <a:lstStyle/>
          <a:p>
            <a:r>
              <a:rPr lang="de-DE" altLang="de-DE" dirty="0"/>
              <a:t>Beispiel für Lösungen mit “Knick”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2105025"/>
            <a:ext cx="0" cy="3309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54969" y="5406581"/>
            <a:ext cx="40005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1619250" y="4214813"/>
            <a:ext cx="3976688" cy="1214437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547938" y="2890838"/>
            <a:ext cx="0" cy="2238375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2547938" y="5143500"/>
            <a:ext cx="2214562" cy="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2547938" y="5143500"/>
            <a:ext cx="2214562" cy="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pSp>
        <p:nvGrpSpPr>
          <p:cNvPr id="12" name="Group 21"/>
          <p:cNvGrpSpPr>
            <a:grpSpLocks/>
          </p:cNvGrpSpPr>
          <p:nvPr/>
        </p:nvGrpSpPr>
        <p:grpSpPr bwMode="auto">
          <a:xfrm>
            <a:off x="3614738" y="2571750"/>
            <a:ext cx="2214562" cy="2257425"/>
            <a:chOff x="2277" y="1620"/>
            <a:chExt cx="1395" cy="1422"/>
          </a:xfrm>
        </p:grpSpPr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2277" y="3036"/>
              <a:ext cx="139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endParaRPr>
            </a:p>
          </p:txBody>
        </p: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 flipV="1">
              <a:off x="2280" y="1620"/>
              <a:ext cx="0" cy="14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endParaRPr>
            </a:p>
          </p:txBody>
        </p:sp>
      </p:grpSp>
      <p:sp>
        <p:nvSpPr>
          <p:cNvPr id="15" name="Line 8"/>
          <p:cNvSpPr>
            <a:spLocks noChangeShapeType="1"/>
          </p:cNvSpPr>
          <p:nvPr/>
        </p:nvSpPr>
        <p:spPr bwMode="auto">
          <a:xfrm flipH="1">
            <a:off x="3638550" y="2708275"/>
            <a:ext cx="1192213" cy="1330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3695699" y="3256517"/>
            <a:ext cx="2270125" cy="145835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602163" y="1696462"/>
            <a:ext cx="2332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U(</a:t>
            </a:r>
            <a:r>
              <a:rPr lang="en-US" altLang="de-DE" sz="1600" b="1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, </a:t>
            </a:r>
            <a:r>
              <a:rPr lang="en-US" altLang="de-DE" sz="1600" b="1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) = </a:t>
            </a: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min{</a:t>
            </a:r>
            <a:r>
              <a:rPr lang="en-US" altLang="de-DE" sz="1600" b="1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ax</a:t>
            </a:r>
            <a:r>
              <a:rPr lang="en-US" altLang="de-DE" sz="1600" b="1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, </a:t>
            </a:r>
            <a:r>
              <a:rPr lang="en-US" altLang="de-DE" sz="1600" b="1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}</a:t>
            </a:r>
          </a:p>
        </p:txBody>
      </p:sp>
      <p:sp>
        <p:nvSpPr>
          <p:cNvPr id="19" name="Rechteck 18"/>
          <p:cNvSpPr/>
          <p:nvPr/>
        </p:nvSpPr>
        <p:spPr>
          <a:xfrm>
            <a:off x="4722019" y="2356734"/>
            <a:ext cx="944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MRS = -</a:t>
            </a:r>
          </a:p>
        </p:txBody>
      </p:sp>
      <p:sp>
        <p:nvSpPr>
          <p:cNvPr id="20" name="Rechteck 19"/>
          <p:cNvSpPr/>
          <p:nvPr/>
        </p:nvSpPr>
        <p:spPr>
          <a:xfrm>
            <a:off x="5561547" y="2233623"/>
            <a:ext cx="404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2400" b="1" dirty="0">
                <a:solidFill>
                  <a:srgbClr val="000000"/>
                </a:solidFill>
                <a:latin typeface="Symbol" pitchFamily="18" charset="2"/>
                <a:ea typeface="ＭＳ Ｐゴシック" charset="-128"/>
              </a:rPr>
              <a:t>¥</a:t>
            </a:r>
          </a:p>
        </p:txBody>
      </p:sp>
      <p:sp>
        <p:nvSpPr>
          <p:cNvPr id="21" name="Rechteck 20"/>
          <p:cNvSpPr/>
          <p:nvPr/>
        </p:nvSpPr>
        <p:spPr>
          <a:xfrm>
            <a:off x="5965825" y="2892137"/>
            <a:ext cx="1892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MRS IST NICHT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DEFINIERT.</a:t>
            </a:r>
            <a:endParaRPr lang="de-DE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595938" y="4003159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b="1" i="1" dirty="0"/>
              <a:t>x</a:t>
            </a:r>
            <a:r>
              <a:rPr lang="en-US" altLang="de-DE" b="1" baseline="-25000" dirty="0"/>
              <a:t>2</a:t>
            </a:r>
            <a:r>
              <a:rPr lang="en-US" altLang="de-DE" b="1" dirty="0"/>
              <a:t> = </a:t>
            </a:r>
            <a:r>
              <a:rPr lang="en-US" altLang="de-DE" b="1" i="1" dirty="0"/>
              <a:t>ax</a:t>
            </a:r>
            <a:r>
              <a:rPr lang="en-US" altLang="de-DE" b="1" baseline="-25000" dirty="0"/>
              <a:t>1</a:t>
            </a:r>
          </a:p>
        </p:txBody>
      </p:sp>
      <p:sp>
        <p:nvSpPr>
          <p:cNvPr id="23" name="Rechteck 22"/>
          <p:cNvSpPr/>
          <p:nvPr/>
        </p:nvSpPr>
        <p:spPr>
          <a:xfrm>
            <a:off x="6556375" y="4424918"/>
            <a:ext cx="105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b="1" dirty="0"/>
              <a:t>MRS = 0</a:t>
            </a: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 flipH="1">
            <a:off x="5721350" y="4635500"/>
            <a:ext cx="835025" cy="158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5477995" y="541496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/>
              <a:t>x</a:t>
            </a:r>
            <a:r>
              <a:rPr lang="en-US" altLang="de-DE" b="1" baseline="-25000" dirty="0"/>
              <a:t>1</a:t>
            </a:r>
            <a:endParaRPr lang="de-DE" b="1" dirty="0"/>
          </a:p>
        </p:txBody>
      </p:sp>
      <p:sp>
        <p:nvSpPr>
          <p:cNvPr id="25" name="Rechteck 24"/>
          <p:cNvSpPr/>
          <p:nvPr/>
        </p:nvSpPr>
        <p:spPr>
          <a:xfrm>
            <a:off x="1244606" y="204895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i="1" dirty="0"/>
              <a:t>x</a:t>
            </a:r>
            <a:r>
              <a:rPr lang="en-US" altLang="de-DE" b="1" baseline="-25000" dirty="0"/>
              <a:t>2</a:t>
            </a:r>
            <a:endParaRPr lang="de-DE" b="1" dirty="0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>
            <a:off x="1619250" y="2781300"/>
            <a:ext cx="2609850" cy="2647950"/>
          </a:xfrm>
          <a:prstGeom prst="line">
            <a:avLst/>
          </a:prstGeom>
          <a:noFill/>
          <a:ln w="254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>
            <a:off x="3512344" y="4676775"/>
            <a:ext cx="285750" cy="285750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806972" y="1879680"/>
            <a:ext cx="2427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DAS </a:t>
            </a:r>
            <a:r>
              <a:rPr lang="de-DE" altLang="de-DE" sz="1600" b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BEVORZUGTE LEISTBARE BÜNDEL</a:t>
            </a:r>
            <a:r>
              <a:rPr lang="de-DE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.</a:t>
            </a: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2924175" y="2464456"/>
            <a:ext cx="588168" cy="217104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Inhaltsplatzhalt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7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defTabSz="912813" eaLnBrk="1" hangingPunct="1"/>
            <a:r>
              <a:rPr lang="de-DE" altLang="de-DE" smtClean="0"/>
              <a:t>Ökonomische Rationalität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defTabSz="912813" eaLnBrk="1" hangingPunct="1"/>
            <a:endParaRPr lang="de-DE" altLang="de-DE" dirty="0" smtClean="0"/>
          </a:p>
          <a:p>
            <a:pPr defTabSz="912813" eaLnBrk="1" hangingPunct="1"/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wesentliche Verhaltenspostulat ist, dass ein Entscheidungsträger aus den verfügbaren Alternativen </a:t>
            </a:r>
            <a:b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für ihn beste auswählt.</a:t>
            </a:r>
          </a:p>
          <a:p>
            <a:pPr defTabSz="912813" eaLnBrk="1" hangingPunct="1"/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Bündelmenge stellt die verfügbaren Alternativen dar.</a:t>
            </a:r>
          </a:p>
          <a:p>
            <a:pPr defTabSz="912813" eaLnBrk="1" hangingPunct="1"/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findet man das bevorzugte Bündel in der Bündelmenge?</a:t>
            </a:r>
          </a:p>
        </p:txBody>
      </p:sp>
    </p:spTree>
    <p:extLst>
      <p:ext uri="{BB962C8B-B14F-4D97-AF65-F5344CB8AC3E}">
        <p14:creationId xmlns:p14="http://schemas.microsoft.com/office/powerpoint/2010/main" val="179964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463" y="849949"/>
            <a:ext cx="8695857" cy="497205"/>
          </a:xfrm>
        </p:spPr>
        <p:txBody>
          <a:bodyPr/>
          <a:lstStyle/>
          <a:p>
            <a:r>
              <a:rPr lang="de-DE" altLang="de-DE" dirty="0"/>
              <a:t>„Knick“-Lösung: perfekte Komplemente – </a:t>
            </a:r>
            <a:r>
              <a:rPr lang="de-DE" altLang="de-DE" dirty="0" smtClean="0"/>
              <a:t>algebraisch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60500"/>
            <a:ext cx="8697417" cy="4740276"/>
          </a:xfrm>
        </p:spPr>
        <p:txBody>
          <a:bodyPr/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(a) 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+ 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= 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           (b) 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= </a:t>
            </a:r>
            <a:r>
              <a:rPr lang="en-US" altLang="de-DE" sz="1600" i="1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ax</a:t>
            </a:r>
            <a:r>
              <a:rPr lang="en-US" altLang="de-DE" sz="1600" cap="none" spc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*.</a:t>
            </a:r>
            <a:endParaRPr lang="en-US" altLang="de-DE" sz="1600" cap="none" spc="0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62000" y="2183299"/>
            <a:ext cx="850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SUBSTITUTION VON (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b) 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FÜR </a:t>
            </a: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de-DE" altLang="de-DE" sz="160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IN (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a) 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ERGIBT  </a:t>
            </a:r>
            <a:r>
              <a:rPr lang="de-DE" altLang="de-DE" sz="1600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de-DE" altLang="de-DE" sz="1600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de-DE" altLang="de-DE" sz="1600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de-DE" altLang="de-DE" sz="1600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+ </a:t>
            </a:r>
            <a:r>
              <a:rPr lang="de-DE" altLang="de-DE" sz="1600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de-DE" altLang="de-DE" sz="1600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de-DE" altLang="de-DE" sz="1600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ax</a:t>
            </a:r>
            <a:r>
              <a:rPr lang="de-DE" altLang="de-DE" sz="1600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* = </a:t>
            </a:r>
            <a:r>
              <a:rPr lang="de-DE" altLang="de-DE" sz="1600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</a:t>
            </a:r>
            <a: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/>
            </a:r>
            <a:br>
              <a:rPr lang="de-DE" altLang="de-DE" sz="16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</a:b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UND SOMIT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altLang="de-DE" sz="1600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altLang="de-DE" sz="1600" dirty="0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altLang="de-DE" sz="1600" dirty="0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altLang="de-DE" sz="1600" dirty="0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EIN BÜNDEL MIT 1 EINHEIT VON GUT 1 UND </a:t>
            </a: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EINHEITEN VON GUT 2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KOSTET </a:t>
            </a: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de-DE" altLang="de-DE" sz="160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+ ap</a:t>
            </a:r>
            <a:r>
              <a:rPr lang="de-DE" altLang="de-DE" sz="160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.</a:t>
            </a:r>
            <a:b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</a:b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/(</a:t>
            </a: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p</a:t>
            </a:r>
            <a:r>
              <a:rPr lang="de-DE" altLang="de-DE" sz="160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+ </a:t>
            </a:r>
            <a:r>
              <a:rPr lang="de-DE" altLang="de-DE" sz="1600" i="1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ap</a:t>
            </a:r>
            <a:r>
              <a:rPr lang="de-DE" altLang="de-DE" sz="160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de-DE" altLang="de-DE" sz="16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) SOLCHER BÜNDEL SIND LEISTBAR.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altLang="de-DE" sz="1600" b="1" dirty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065826"/>
              </p:ext>
            </p:extLst>
          </p:nvPr>
        </p:nvGraphicFramePr>
        <p:xfrm>
          <a:off x="2774950" y="3048000"/>
          <a:ext cx="43878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7" name="Formel" r:id="rId3" imgW="1803240" imgH="431640" progId="Equation.3">
                  <p:embed/>
                </p:oleObj>
              </mc:Choice>
              <mc:Fallback>
                <p:oleObj name="Formel" r:id="rId3" imgW="1803240" imgH="431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4950" y="3048000"/>
                        <a:ext cx="438785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07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86449"/>
            <a:ext cx="8695857" cy="497205"/>
          </a:xfrm>
        </p:spPr>
        <p:txBody>
          <a:bodyPr/>
          <a:lstStyle/>
          <a:p>
            <a:r>
              <a:rPr lang="de-DE" altLang="de-DE" dirty="0"/>
              <a:t>„Knick“-Lösung: perfekte Komplemente – die Nachfragen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2105025"/>
            <a:ext cx="0" cy="3309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429250"/>
            <a:ext cx="40005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1619250" y="4214813"/>
            <a:ext cx="3976688" cy="1214437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3614738" y="2571750"/>
            <a:ext cx="2214562" cy="2257425"/>
            <a:chOff x="2277" y="1620"/>
            <a:chExt cx="1395" cy="1422"/>
          </a:xfrm>
        </p:grpSpPr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2277" y="3036"/>
              <a:ext cx="139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endParaRPr>
            </a:p>
          </p:txBody>
        </p:sp>
        <p:sp>
          <p:nvSpPr>
            <p:cNvPr id="11" name="Line 22"/>
            <p:cNvSpPr>
              <a:spLocks noChangeShapeType="1"/>
            </p:cNvSpPr>
            <p:nvPr/>
          </p:nvSpPr>
          <p:spPr bwMode="auto">
            <a:xfrm flipV="1">
              <a:off x="2280" y="1620"/>
              <a:ext cx="0" cy="14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endParaRPr>
            </a:p>
          </p:txBody>
        </p:sp>
      </p:grp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1619250" y="2781300"/>
            <a:ext cx="2609850" cy="2647950"/>
          </a:xfrm>
          <a:prstGeom prst="line">
            <a:avLst/>
          </a:prstGeom>
          <a:noFill/>
          <a:ln w="254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1638300" y="4800600"/>
            <a:ext cx="198120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3619500" y="4838700"/>
            <a:ext cx="0" cy="5905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1514475" y="4686300"/>
            <a:ext cx="223838" cy="223838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3467100" y="4686300"/>
            <a:ext cx="285750" cy="285750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3490913" y="5305425"/>
            <a:ext cx="223837" cy="223838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595938" y="3920609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2</a:t>
            </a:r>
            <a:r>
              <a:rPr lang="en-US" altLang="de-DE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= ax</a:t>
            </a:r>
            <a:r>
              <a:rPr lang="en-US" altLang="de-DE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06303" y="2104738"/>
            <a:ext cx="39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348078" y="5429250"/>
            <a:ext cx="39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de-DE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066611"/>
              </p:ext>
            </p:extLst>
          </p:nvPr>
        </p:nvGraphicFramePr>
        <p:xfrm>
          <a:off x="3035299" y="5529263"/>
          <a:ext cx="1346201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Formel" r:id="rId3" imgW="850680" imgH="431640" progId="Equation.3">
                  <p:embed/>
                </p:oleObj>
              </mc:Choice>
              <mc:Fallback>
                <p:oleObj name="Formel" r:id="rId3" imgW="850680" imgH="431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5299" y="5529263"/>
                        <a:ext cx="1346201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34415"/>
              </p:ext>
            </p:extLst>
          </p:nvPr>
        </p:nvGraphicFramePr>
        <p:xfrm>
          <a:off x="431800" y="4214813"/>
          <a:ext cx="1082675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Formel" r:id="rId5" imgW="571320" imgH="685800" progId="Equation.3">
                  <p:embed/>
                </p:oleObj>
              </mc:Choice>
              <mc:Fallback>
                <p:oleObj name="Formel" r:id="rId5" imgW="571320" imgH="6858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4214813"/>
                        <a:ext cx="1082675" cy="1090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hteck 25"/>
          <p:cNvSpPr/>
          <p:nvPr/>
        </p:nvSpPr>
        <p:spPr>
          <a:xfrm>
            <a:off x="5619750" y="2618056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b="1" dirty="0"/>
              <a:t>U(x</a:t>
            </a:r>
            <a:r>
              <a:rPr lang="en-US" altLang="de-DE" b="1" baseline="-25000" dirty="0"/>
              <a:t>1</a:t>
            </a:r>
            <a:r>
              <a:rPr lang="en-US" altLang="de-DE" b="1" dirty="0" smtClean="0"/>
              <a:t>, x</a:t>
            </a:r>
            <a:r>
              <a:rPr lang="en-US" altLang="de-DE" b="1" baseline="-25000" dirty="0" smtClean="0"/>
              <a:t>2</a:t>
            </a:r>
            <a:r>
              <a:rPr lang="en-US" altLang="de-DE" b="1" dirty="0"/>
              <a:t>) = min{ax</a:t>
            </a:r>
            <a:r>
              <a:rPr lang="en-US" altLang="de-DE" b="1" baseline="-25000" dirty="0"/>
              <a:t>1</a:t>
            </a:r>
            <a:r>
              <a:rPr lang="en-US" altLang="de-DE" b="1" dirty="0" smtClean="0"/>
              <a:t>, x</a:t>
            </a:r>
            <a:r>
              <a:rPr lang="en-US" altLang="de-DE" b="1" baseline="-25000" dirty="0" smtClean="0"/>
              <a:t>2</a:t>
            </a:r>
            <a:r>
              <a:rPr lang="en-US" altLang="de-DE" dirty="0"/>
              <a:t>}</a:t>
            </a:r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>
          <a:xfrm>
            <a:off x="393701" y="1665962"/>
            <a:ext cx="9128880" cy="4564975"/>
          </a:xfrm>
        </p:spPr>
        <p:txBody>
          <a:bodyPr/>
          <a:lstStyle/>
          <a:p>
            <a:r>
              <a:rPr lang="de-DE" i="1" dirty="0" smtClean="0"/>
              <a:t> 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29494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4811" y="1014324"/>
            <a:ext cx="8695857" cy="331150"/>
          </a:xfrm>
        </p:spPr>
        <p:txBody>
          <a:bodyPr/>
          <a:lstStyle/>
          <a:p>
            <a:r>
              <a:rPr lang="de-DE" altLang="de-DE" dirty="0" smtClean="0"/>
              <a:t>ÖKONOMISCHE RATIONALITÄT  UND Beschränkte </a:t>
            </a:r>
            <a:r>
              <a:rPr lang="de-DE" altLang="de-DE" dirty="0"/>
              <a:t>Wahlmöglichkeit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6" name="Picture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" y="1769712"/>
            <a:ext cx="7720149" cy="386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2398659" y="2024102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738568" y="5269581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Rechteck 2"/>
          <p:cNvSpPr/>
          <p:nvPr/>
        </p:nvSpPr>
        <p:spPr>
          <a:xfrm>
            <a:off x="3915884" y="1701466"/>
            <a:ext cx="5159535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2813">
              <a:spcBef>
                <a:spcPts val="1400"/>
              </a:spcBef>
              <a:spcAft>
                <a:spcPts val="800"/>
              </a:spcAft>
            </a:pP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Das wesentliche Verhaltenspostulat ist, dass ein Entscheidungsträger aus den verfügbaren Alternativen die für ihn beste auswählt.</a:t>
            </a:r>
          </a:p>
          <a:p>
            <a:pPr lvl="0" defTabSz="912813">
              <a:spcBef>
                <a:spcPts val="1400"/>
              </a:spcBef>
              <a:spcAft>
                <a:spcPts val="800"/>
              </a:spcAft>
            </a:pPr>
            <a:r>
              <a:rPr lang="de-DE" altLang="de-DE" sz="1600" cap="all" spc="50" dirty="0">
                <a:solidFill>
                  <a:srgbClr val="000000"/>
                </a:solidFill>
                <a:latin typeface="Arial"/>
              </a:rPr>
              <a:t>Die Bündelmenge stellt die verfügbaren Alternativen dar</a:t>
            </a:r>
            <a:r>
              <a:rPr lang="de-DE" altLang="de-DE" sz="1600" cap="all" spc="5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lvl="0" defTabSz="912813">
              <a:spcBef>
                <a:spcPts val="1400"/>
              </a:spcBef>
              <a:spcAft>
                <a:spcPts val="800"/>
              </a:spcAft>
            </a:pPr>
            <a:r>
              <a:rPr lang="de-DE" altLang="de-DE" sz="1600" cap="all" spc="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Wie </a:t>
            </a:r>
            <a:r>
              <a:rPr lang="de-DE" altLang="de-DE" sz="1600" cap="all" spc="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findet man das bevorzugte </a:t>
            </a:r>
            <a:r>
              <a:rPr lang="de-DE" altLang="de-DE" sz="1600" cap="all" spc="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de-DE" altLang="de-DE" sz="1600" cap="all" spc="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cap="all" spc="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Bündel </a:t>
            </a:r>
            <a:r>
              <a:rPr lang="de-DE" altLang="de-DE" sz="1600" cap="all" spc="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der Bündelmenge?</a:t>
            </a:r>
          </a:p>
          <a:p>
            <a:pPr lvl="0" defTabSz="912813">
              <a:spcBef>
                <a:spcPts val="1400"/>
              </a:spcBef>
              <a:spcAft>
                <a:spcPts val="800"/>
              </a:spcAft>
            </a:pPr>
            <a:endParaRPr lang="de-DE" altLang="de-DE" sz="1600" b="1" cap="all" spc="5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58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Beschränkte rationale Entscheidung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de-DE" baseline="-25000" dirty="0"/>
          </a:p>
          <a:p>
            <a:r>
              <a:rPr lang="en-US" altLang="de-DE" dirty="0" smtClean="0"/>
              <a:t>                     </a:t>
            </a:r>
            <a:r>
              <a:rPr lang="en-US" altLang="de-DE" sz="1600" i="1" dirty="0" smtClean="0"/>
              <a:t>x</a:t>
            </a:r>
            <a:r>
              <a:rPr lang="en-US" altLang="de-DE" sz="1600" baseline="-25000" dirty="0" smtClean="0"/>
              <a:t>2</a:t>
            </a:r>
            <a:r>
              <a:rPr lang="en-US" altLang="de-DE" sz="1600" dirty="0"/>
              <a:t> </a:t>
            </a:r>
            <a:r>
              <a:rPr lang="en-US" altLang="de-DE" sz="1600" dirty="0" smtClean="0"/>
              <a:t>                                                                                                                                                                 </a:t>
            </a:r>
          </a:p>
          <a:p>
            <a:endParaRPr lang="en-US" altLang="de-DE" dirty="0"/>
          </a:p>
          <a:p>
            <a:endParaRPr lang="en-US" altLang="de-DE" dirty="0" smtClean="0"/>
          </a:p>
          <a:p>
            <a:endParaRPr lang="en-US" altLang="de-DE" dirty="0"/>
          </a:p>
          <a:p>
            <a:endParaRPr lang="en-US" altLang="de-DE" dirty="0" smtClean="0"/>
          </a:p>
          <a:p>
            <a:endParaRPr lang="en-US" altLang="de-DE" dirty="0"/>
          </a:p>
          <a:p>
            <a:r>
              <a:rPr lang="en-US" altLang="de-DE" dirty="0"/>
              <a:t>	</a:t>
            </a:r>
            <a:r>
              <a:rPr lang="en-US" altLang="de-DE" dirty="0" smtClean="0"/>
              <a:t>					   </a:t>
            </a:r>
            <a:r>
              <a:rPr lang="en-US" altLang="de-DE" i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de-DE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V="1">
            <a:off x="2298700" y="2476500"/>
            <a:ext cx="0" cy="3181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2305050" y="565785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320926" y="3017520"/>
            <a:ext cx="2727325" cy="2640329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2806700" y="2519364"/>
            <a:ext cx="3035300" cy="2717800"/>
          </a:xfrm>
          <a:custGeom>
            <a:avLst/>
            <a:gdLst>
              <a:gd name="T0" fmla="*/ 0 w 1928"/>
              <a:gd name="T1" fmla="*/ 0 h 1712"/>
              <a:gd name="T2" fmla="*/ 2147483647 w 1928"/>
              <a:gd name="T3" fmla="*/ 0 h 1712"/>
              <a:gd name="T4" fmla="*/ 2147483647 w 1928"/>
              <a:gd name="T5" fmla="*/ 2147483647 h 1712"/>
              <a:gd name="T6" fmla="*/ 2147483647 w 1928"/>
              <a:gd name="T7" fmla="*/ 2147483647 h 1712"/>
              <a:gd name="T8" fmla="*/ 2147483647 w 1928"/>
              <a:gd name="T9" fmla="*/ 2147483647 h 1712"/>
              <a:gd name="T10" fmla="*/ 2147483647 w 1928"/>
              <a:gd name="T11" fmla="*/ 2147483647 h 1712"/>
              <a:gd name="T12" fmla="*/ 2147483647 w 1928"/>
              <a:gd name="T13" fmla="*/ 2147483647 h 1712"/>
              <a:gd name="T14" fmla="*/ 2147483647 w 1928"/>
              <a:gd name="T15" fmla="*/ 2147483647 h 1712"/>
              <a:gd name="T16" fmla="*/ 2147483647 w 1928"/>
              <a:gd name="T17" fmla="*/ 2147483647 h 1712"/>
              <a:gd name="T18" fmla="*/ 2147483647 w 1928"/>
              <a:gd name="T19" fmla="*/ 2147483647 h 1712"/>
              <a:gd name="T20" fmla="*/ 2147483647 w 1928"/>
              <a:gd name="T21" fmla="*/ 2147483647 h 1712"/>
              <a:gd name="T22" fmla="*/ 2147483647 w 1928"/>
              <a:gd name="T23" fmla="*/ 2147483647 h 1712"/>
              <a:gd name="T24" fmla="*/ 2147483647 w 1928"/>
              <a:gd name="T25" fmla="*/ 2147483647 h 1712"/>
              <a:gd name="T26" fmla="*/ 2147483647 w 1928"/>
              <a:gd name="T27" fmla="*/ 2147483647 h 1712"/>
              <a:gd name="T28" fmla="*/ 2147483647 w 1928"/>
              <a:gd name="T29" fmla="*/ 2147483647 h 1712"/>
              <a:gd name="T30" fmla="*/ 2147483647 w 1928"/>
              <a:gd name="T31" fmla="*/ 2147483647 h 1712"/>
              <a:gd name="T32" fmla="*/ 2147483647 w 1928"/>
              <a:gd name="T33" fmla="*/ 2147483647 h 1712"/>
              <a:gd name="T34" fmla="*/ 2147483647 w 1928"/>
              <a:gd name="T35" fmla="*/ 2147483647 h 1712"/>
              <a:gd name="T36" fmla="*/ 2147483647 w 1928"/>
              <a:gd name="T37" fmla="*/ 2147483647 h 1712"/>
              <a:gd name="T38" fmla="*/ 0 w 1928"/>
              <a:gd name="T39" fmla="*/ 0 h 17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28"/>
              <a:gd name="T61" fmla="*/ 0 h 1712"/>
              <a:gd name="T62" fmla="*/ 1928 w 1928"/>
              <a:gd name="T63" fmla="*/ 1712 h 17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28" h="1712">
                <a:moveTo>
                  <a:pt x="0" y="0"/>
                </a:moveTo>
                <a:lnTo>
                  <a:pt x="1928" y="0"/>
                </a:lnTo>
                <a:lnTo>
                  <a:pt x="1928" y="1704"/>
                </a:lnTo>
                <a:lnTo>
                  <a:pt x="1760" y="1712"/>
                </a:lnTo>
                <a:lnTo>
                  <a:pt x="1592" y="1688"/>
                </a:lnTo>
                <a:lnTo>
                  <a:pt x="1424" y="1640"/>
                </a:lnTo>
                <a:lnTo>
                  <a:pt x="1280" y="1608"/>
                </a:lnTo>
                <a:lnTo>
                  <a:pt x="1144" y="1560"/>
                </a:lnTo>
                <a:lnTo>
                  <a:pt x="984" y="1464"/>
                </a:lnTo>
                <a:lnTo>
                  <a:pt x="856" y="1408"/>
                </a:lnTo>
                <a:lnTo>
                  <a:pt x="736" y="1312"/>
                </a:lnTo>
                <a:lnTo>
                  <a:pt x="632" y="1216"/>
                </a:lnTo>
                <a:lnTo>
                  <a:pt x="496" y="1096"/>
                </a:lnTo>
                <a:lnTo>
                  <a:pt x="392" y="968"/>
                </a:lnTo>
                <a:lnTo>
                  <a:pt x="304" y="856"/>
                </a:lnTo>
                <a:lnTo>
                  <a:pt x="192" y="656"/>
                </a:lnTo>
                <a:lnTo>
                  <a:pt x="120" y="480"/>
                </a:lnTo>
                <a:lnTo>
                  <a:pt x="56" y="296"/>
                </a:lnTo>
                <a:lnTo>
                  <a:pt x="24" y="112"/>
                </a:lnTo>
                <a:lnTo>
                  <a:pt x="0" y="0"/>
                </a:lnTo>
                <a:close/>
              </a:path>
            </a:pathLst>
          </a:custGeom>
          <a:solidFill>
            <a:srgbClr val="00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3495674" y="4103687"/>
            <a:ext cx="346075" cy="346075"/>
          </a:xfrm>
          <a:prstGeom prst="ellipse">
            <a:avLst/>
          </a:prstGeom>
          <a:solidFill>
            <a:srgbClr val="333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4330701" y="4978400"/>
            <a:ext cx="346075" cy="346075"/>
          </a:xfrm>
          <a:prstGeom prst="ellipse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320927" y="3073400"/>
            <a:ext cx="2711448" cy="2584450"/>
          </a:xfrm>
          <a:prstGeom prst="rtTriangle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solidFill>
                  <a:srgbClr val="3333FF"/>
                </a:solidFill>
              </a:rPr>
              <a:t>LEISTBARE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dirty="0" smtClean="0">
                <a:solidFill>
                  <a:srgbClr val="3333FF"/>
                </a:solidFill>
              </a:rPr>
              <a:t>BÜNDEL</a:t>
            </a:r>
            <a:endParaRPr lang="de-DE" altLang="de-DE" sz="1600" dirty="0">
              <a:solidFill>
                <a:srgbClr val="3333FF"/>
              </a:solidFill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3503613" y="4103687"/>
            <a:ext cx="346075" cy="346075"/>
          </a:xfrm>
          <a:prstGeom prst="ellipse">
            <a:avLst/>
          </a:prstGeom>
          <a:solidFill>
            <a:srgbClr val="333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4330701" y="4978400"/>
            <a:ext cx="346075" cy="346075"/>
          </a:xfrm>
          <a:prstGeom prst="ellipse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9" name="Rechteck 8"/>
          <p:cNvSpPr/>
          <p:nvPr/>
        </p:nvSpPr>
        <p:spPr>
          <a:xfrm>
            <a:off x="3579813" y="3194735"/>
            <a:ext cx="1847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>
                <a:solidFill>
                  <a:srgbClr val="FF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BEVORZUGTE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600" b="1" dirty="0">
                <a:solidFill>
                  <a:srgbClr val="FF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BÜNDEL</a:t>
            </a:r>
          </a:p>
        </p:txBody>
      </p:sp>
    </p:spTree>
    <p:extLst>
      <p:ext uri="{BB962C8B-B14F-4D97-AF65-F5344CB8AC3E}">
        <p14:creationId xmlns:p14="http://schemas.microsoft.com/office/powerpoint/2010/main" val="9892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463" y="862649"/>
            <a:ext cx="8695857" cy="497205"/>
          </a:xfrm>
        </p:spPr>
        <p:txBody>
          <a:bodyPr/>
          <a:lstStyle/>
          <a:p>
            <a:r>
              <a:rPr lang="de-DE" altLang="de-DE" dirty="0"/>
              <a:t>Das optimale Bündel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305050" y="1524000"/>
            <a:ext cx="0" cy="4133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305050" y="565785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2300288" y="2238375"/>
            <a:ext cx="3462337" cy="3419475"/>
          </a:xfrm>
          <a:prstGeom prst="line">
            <a:avLst/>
          </a:prstGeom>
          <a:noFill/>
          <a:ln w="50800">
            <a:solidFill>
              <a:srgbClr val="6699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 rot="10800000">
            <a:off x="3187700" y="1876425"/>
            <a:ext cx="3073400" cy="2986088"/>
          </a:xfrm>
          <a:custGeom>
            <a:avLst/>
            <a:gdLst>
              <a:gd name="T0" fmla="*/ 2147483647 w 21528"/>
              <a:gd name="T1" fmla="*/ 0 h 21594"/>
              <a:gd name="T2" fmla="*/ 2147483647 w 21528"/>
              <a:gd name="T3" fmla="*/ 2147483647 h 21594"/>
              <a:gd name="T4" fmla="*/ 0 w 21528"/>
              <a:gd name="T5" fmla="*/ 2147483647 h 21594"/>
              <a:gd name="T6" fmla="*/ 0 60000 65536"/>
              <a:gd name="T7" fmla="*/ 0 60000 65536"/>
              <a:gd name="T8" fmla="*/ 0 60000 65536"/>
              <a:gd name="T9" fmla="*/ 0 w 21528"/>
              <a:gd name="T10" fmla="*/ 0 h 21594"/>
              <a:gd name="T11" fmla="*/ 21528 w 21528"/>
              <a:gd name="T12" fmla="*/ 21594 h 215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28" h="21594" fill="none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</a:path>
              <a:path w="21528" h="21594" stroke="0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  <a:lnTo>
                  <a:pt x="0" y="21594"/>
                </a:lnTo>
                <a:lnTo>
                  <a:pt x="489" y="-1"/>
                </a:lnTo>
                <a:close/>
              </a:path>
            </a:pathLst>
          </a:custGeom>
          <a:noFill/>
          <a:ln w="50800" cap="rnd">
            <a:solidFill>
              <a:srgbClr val="FF00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>
            <a:off x="2324100" y="4057650"/>
            <a:ext cx="17716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4095750" y="4038600"/>
            <a:ext cx="0" cy="1619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3930650" y="3838575"/>
            <a:ext cx="346075" cy="346075"/>
          </a:xfrm>
          <a:prstGeom prst="ellipse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620" y="2192512"/>
            <a:ext cx="2908059" cy="1144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hteck 12"/>
          <p:cNvSpPr/>
          <p:nvPr/>
        </p:nvSpPr>
        <p:spPr>
          <a:xfrm>
            <a:off x="1885821" y="158838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074190" y="565785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i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15" name="Rechteck 14"/>
          <p:cNvSpPr/>
          <p:nvPr/>
        </p:nvSpPr>
        <p:spPr>
          <a:xfrm>
            <a:off x="1767198" y="3872984"/>
            <a:ext cx="45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i="1" dirty="0"/>
              <a:t>x</a:t>
            </a:r>
            <a:r>
              <a:rPr lang="en-US" altLang="de-DE" sz="1600" b="1" baseline="-25000" dirty="0"/>
              <a:t>2</a:t>
            </a:r>
            <a:r>
              <a:rPr lang="en-US" altLang="de-DE" sz="1600" b="1" dirty="0"/>
              <a:t>*</a:t>
            </a:r>
          </a:p>
        </p:txBody>
      </p:sp>
      <p:sp>
        <p:nvSpPr>
          <p:cNvPr id="16" name="Rechteck 15"/>
          <p:cNvSpPr/>
          <p:nvPr/>
        </p:nvSpPr>
        <p:spPr>
          <a:xfrm>
            <a:off x="3930650" y="5657850"/>
            <a:ext cx="45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i="1" dirty="0"/>
              <a:t>x</a:t>
            </a:r>
            <a:r>
              <a:rPr lang="en-US" altLang="de-DE" sz="1600" b="1" baseline="-25000" dirty="0"/>
              <a:t>1</a:t>
            </a:r>
            <a:r>
              <a:rPr lang="en-US" altLang="de-DE" sz="1600" b="1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2983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Gewöhnliche Nachfrage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defRPr/>
            </a:pPr>
            <a:r>
              <a:rPr lang="de-DE" altLang="de-DE" b="0" dirty="0"/>
              <a:t/>
            </a:r>
            <a:br>
              <a:rPr lang="de-DE" altLang="de-DE" b="0" dirty="0"/>
            </a:br>
            <a:r>
              <a:rPr lang="de-DE" altLang="de-DE" sz="1600" b="0" dirty="0" smtClean="0"/>
              <a:t>Das </a:t>
            </a:r>
            <a:r>
              <a:rPr lang="de-DE" altLang="de-DE" sz="1600" b="0" dirty="0"/>
              <a:t>bevorzugte leistbare Güterbündel wird als die </a:t>
            </a:r>
            <a:r>
              <a:rPr lang="de-DE" altLang="de-DE" sz="1600" b="0" i="1" dirty="0"/>
              <a:t>gewöhnliche Nachfrage </a:t>
            </a:r>
            <a:r>
              <a:rPr lang="de-DE" altLang="de-DE" sz="1600" b="0" dirty="0"/>
              <a:t>der Konsumentin bei gegebenen Preisen und gegebenem Budget bezeichnet.</a:t>
            </a:r>
            <a:endParaRPr lang="de-DE" altLang="ja-JP" sz="1600" b="0" dirty="0"/>
          </a:p>
          <a:p>
            <a:pPr marL="342900">
              <a:lnSpc>
                <a:spcPct val="150000"/>
              </a:lnSpc>
              <a:defRPr/>
            </a:pPr>
            <a:r>
              <a:rPr lang="de-DE" altLang="de-DE" sz="1600" b="0" dirty="0"/>
              <a:t>Gewöhnliche Nachfragen werden durch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sz="1600" b="0" dirty="0"/>
              <a:t/>
            </a:r>
            <a:br>
              <a:rPr lang="de-DE" altLang="de-DE" sz="1600" b="0" dirty="0"/>
            </a:br>
            <a:r>
              <a:rPr lang="de-DE" altLang="de-DE" sz="1600" b="0" dirty="0"/>
              <a:t>	</a:t>
            </a:r>
            <a:r>
              <a:rPr lang="de-DE" altLang="de-DE" sz="1600" b="0" dirty="0" smtClean="0"/>
              <a:t>	</a:t>
            </a:r>
            <a:r>
              <a:rPr lang="de-DE" altLang="de-DE" sz="1600" b="0" i="1" cap="none" dirty="0" smtClean="0"/>
              <a:t>x</a:t>
            </a:r>
            <a:r>
              <a:rPr lang="de-DE" altLang="de-DE" sz="1600" b="0" cap="none" baseline="-25000" dirty="0" smtClean="0"/>
              <a:t>1</a:t>
            </a:r>
            <a:r>
              <a:rPr lang="de-DE" altLang="de-DE" sz="1600" b="0" cap="none" dirty="0" smtClean="0"/>
              <a:t>*(</a:t>
            </a:r>
            <a:r>
              <a:rPr lang="de-DE" altLang="de-DE" sz="1600" b="0" i="1" cap="none" dirty="0" smtClean="0"/>
              <a:t>p</a:t>
            </a:r>
            <a:r>
              <a:rPr lang="de-DE" altLang="de-DE" sz="1600" b="0" cap="none" baseline="-25000" dirty="0" smtClean="0"/>
              <a:t>1</a:t>
            </a:r>
            <a:r>
              <a:rPr lang="de-DE" altLang="de-DE" sz="1600" b="0" cap="none" dirty="0" smtClean="0"/>
              <a:t>, </a:t>
            </a:r>
            <a:r>
              <a:rPr lang="de-DE" altLang="de-DE" sz="1600" b="0" i="1" cap="none" dirty="0" smtClean="0"/>
              <a:t>p</a:t>
            </a:r>
            <a:r>
              <a:rPr lang="de-DE" altLang="de-DE" sz="1600" b="0" cap="none" baseline="-25000" dirty="0" smtClean="0"/>
              <a:t>2</a:t>
            </a:r>
            <a:r>
              <a:rPr lang="de-DE" altLang="de-DE" sz="1600" b="0" cap="none" dirty="0" smtClean="0"/>
              <a:t>, </a:t>
            </a:r>
            <a:r>
              <a:rPr lang="de-DE" altLang="de-DE" sz="1600" b="0" i="1" cap="none" dirty="0" smtClean="0"/>
              <a:t>m</a:t>
            </a:r>
            <a:r>
              <a:rPr lang="de-DE" altLang="de-DE" sz="1600" b="0" cap="none" dirty="0" smtClean="0"/>
              <a:t>) 	</a:t>
            </a:r>
            <a:r>
              <a:rPr lang="de-DE" altLang="de-DE" sz="1600" b="0" dirty="0" smtClean="0"/>
              <a:t>und 	</a:t>
            </a:r>
            <a:r>
              <a:rPr lang="de-DE" altLang="de-DE" sz="1600" b="0" i="1" cap="none" dirty="0" smtClean="0"/>
              <a:t>x</a:t>
            </a:r>
            <a:r>
              <a:rPr lang="de-DE" altLang="de-DE" sz="1600" b="0" cap="none" baseline="-25000" dirty="0" smtClean="0"/>
              <a:t>2</a:t>
            </a:r>
            <a:r>
              <a:rPr lang="de-DE" altLang="de-DE" sz="1600" b="0" cap="none" dirty="0" smtClean="0"/>
              <a:t>*(</a:t>
            </a:r>
            <a:r>
              <a:rPr lang="de-DE" altLang="de-DE" sz="1600" b="0" i="1" cap="none" dirty="0" smtClean="0"/>
              <a:t>p</a:t>
            </a:r>
            <a:r>
              <a:rPr lang="de-DE" altLang="de-DE" sz="1600" b="0" cap="none" baseline="-25000" dirty="0" smtClean="0"/>
              <a:t>1</a:t>
            </a:r>
            <a:r>
              <a:rPr lang="de-DE" altLang="de-DE" sz="1600" b="0" cap="none" dirty="0" smtClean="0"/>
              <a:t>, </a:t>
            </a:r>
            <a:r>
              <a:rPr lang="de-DE" altLang="de-DE" sz="1600" b="0" i="1" cap="none" dirty="0" smtClean="0"/>
              <a:t>p</a:t>
            </a:r>
            <a:r>
              <a:rPr lang="de-DE" altLang="de-DE" sz="1600" b="0" cap="none" baseline="-25000" dirty="0" smtClean="0"/>
              <a:t>2</a:t>
            </a:r>
            <a:r>
              <a:rPr lang="de-DE" altLang="de-DE" sz="1600" b="0" cap="none" dirty="0" smtClean="0"/>
              <a:t>, </a:t>
            </a:r>
            <a:r>
              <a:rPr lang="de-DE" altLang="de-DE" sz="1600" b="0" i="1" cap="none" dirty="0" smtClean="0"/>
              <a:t>m</a:t>
            </a:r>
            <a:r>
              <a:rPr lang="de-DE" altLang="de-DE" sz="1600" b="0" cap="none" dirty="0" smtClean="0"/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sz="1600" b="0" dirty="0" smtClean="0"/>
              <a:t>       dargestellt</a:t>
            </a:r>
            <a:r>
              <a:rPr lang="de-DE" altLang="de-DE" sz="1600" b="0" dirty="0"/>
              <a:t>.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Optimale Entscheidung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>
              <a:lnSpc>
                <a:spcPct val="150000"/>
              </a:lnSpc>
              <a:defRPr/>
            </a:pP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&gt; 0 und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&gt; 0, dann haben wir ein inneres Optimum. </a:t>
            </a:r>
          </a:p>
          <a:p>
            <a:pPr marL="342900">
              <a:lnSpc>
                <a:spcPct val="150000"/>
              </a:lnSpc>
              <a:defRPr/>
            </a:pP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   (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*,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*)  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erfüllt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zwei Bedingungen: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  (a) das Budget wird voll ausgeschöpft:            </a:t>
            </a:r>
            <a:endParaRPr lang="de-DE" alt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 +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 =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(b) Bei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*, 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sind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die Steigung der 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sz="1600" b="0" i="1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Budgetgeraden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alt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Steigung 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Indifferenzkurve  </a:t>
            </a: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(</a:t>
            </a:r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MRS) gleich.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57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463" y="862649"/>
            <a:ext cx="8695857" cy="352197"/>
          </a:xfrm>
        </p:spPr>
        <p:txBody>
          <a:bodyPr/>
          <a:lstStyle/>
          <a:p>
            <a:r>
              <a:rPr lang="de-DE" altLang="de-DE" dirty="0"/>
              <a:t>Optimale Entscheidung </a:t>
            </a:r>
            <a:r>
              <a:rPr lang="de-DE" altLang="de-DE" dirty="0" smtClean="0"/>
              <a:t>– </a:t>
            </a:r>
            <a:r>
              <a:rPr lang="de-DE" altLang="de-DE" dirty="0"/>
              <a:t>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305050" y="1524000"/>
            <a:ext cx="0" cy="4133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305050" y="565785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2300288" y="2238375"/>
            <a:ext cx="3462337" cy="3419475"/>
          </a:xfrm>
          <a:prstGeom prst="line">
            <a:avLst/>
          </a:prstGeom>
          <a:noFill/>
          <a:ln w="50800">
            <a:solidFill>
              <a:srgbClr val="6699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 rot="10800000">
            <a:off x="3187700" y="1876425"/>
            <a:ext cx="3073400" cy="2986088"/>
          </a:xfrm>
          <a:custGeom>
            <a:avLst/>
            <a:gdLst>
              <a:gd name="T0" fmla="*/ 2147483647 w 21528"/>
              <a:gd name="T1" fmla="*/ 0 h 21594"/>
              <a:gd name="T2" fmla="*/ 2147483647 w 21528"/>
              <a:gd name="T3" fmla="*/ 2147483647 h 21594"/>
              <a:gd name="T4" fmla="*/ 0 w 21528"/>
              <a:gd name="T5" fmla="*/ 2147483647 h 21594"/>
              <a:gd name="T6" fmla="*/ 0 60000 65536"/>
              <a:gd name="T7" fmla="*/ 0 60000 65536"/>
              <a:gd name="T8" fmla="*/ 0 60000 65536"/>
              <a:gd name="T9" fmla="*/ 0 w 21528"/>
              <a:gd name="T10" fmla="*/ 0 h 21594"/>
              <a:gd name="T11" fmla="*/ 21528 w 21528"/>
              <a:gd name="T12" fmla="*/ 21594 h 215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28" h="21594" fill="none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</a:path>
              <a:path w="21528" h="21594" stroke="0" extrusionOk="0">
                <a:moveTo>
                  <a:pt x="489" y="-1"/>
                </a:moveTo>
                <a:cubicBezTo>
                  <a:pt x="11542" y="249"/>
                  <a:pt x="20622" y="8806"/>
                  <a:pt x="21527" y="19826"/>
                </a:cubicBezTo>
                <a:lnTo>
                  <a:pt x="0" y="21594"/>
                </a:lnTo>
                <a:lnTo>
                  <a:pt x="489" y="-1"/>
                </a:lnTo>
                <a:close/>
              </a:path>
            </a:pathLst>
          </a:custGeom>
          <a:noFill/>
          <a:ln w="50800" cap="rnd">
            <a:solidFill>
              <a:srgbClr val="FF00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>
            <a:off x="2324100" y="4057650"/>
            <a:ext cx="17716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4095750" y="4038600"/>
            <a:ext cx="0" cy="1619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3930650" y="3838575"/>
            <a:ext cx="346075" cy="346075"/>
          </a:xfrm>
          <a:prstGeom prst="ellipse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885821" y="1588383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074190" y="5657850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x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15" name="Rechteck 14"/>
          <p:cNvSpPr/>
          <p:nvPr/>
        </p:nvSpPr>
        <p:spPr>
          <a:xfrm>
            <a:off x="1767198" y="3872984"/>
            <a:ext cx="45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/>
              <a:t>x</a:t>
            </a:r>
            <a:r>
              <a:rPr lang="en-US" altLang="de-DE" sz="1600" b="1" baseline="-25000" dirty="0"/>
              <a:t>2</a:t>
            </a:r>
            <a:r>
              <a:rPr lang="en-US" altLang="de-DE" sz="1600" b="1" dirty="0"/>
              <a:t>*</a:t>
            </a:r>
          </a:p>
        </p:txBody>
      </p:sp>
      <p:sp>
        <p:nvSpPr>
          <p:cNvPr id="16" name="Rechteck 15"/>
          <p:cNvSpPr/>
          <p:nvPr/>
        </p:nvSpPr>
        <p:spPr>
          <a:xfrm>
            <a:off x="3930650" y="5657850"/>
            <a:ext cx="45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/>
              <a:t>x</a:t>
            </a:r>
            <a:r>
              <a:rPr lang="en-US" altLang="de-DE" sz="1600" b="1" baseline="-25000" dirty="0"/>
              <a:t>1</a:t>
            </a:r>
            <a:r>
              <a:rPr lang="en-US" altLang="de-DE" sz="1600" b="1" dirty="0"/>
              <a:t>*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1962759"/>
            <a:ext cx="4441062" cy="136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4920342" y="3486126"/>
            <a:ext cx="4441061" cy="92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BEI (</a:t>
            </a:r>
            <a:r>
              <a:rPr kumimoji="0" lang="de-DE" altLang="de-DE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de-DE" altLang="de-DE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*, </a:t>
            </a:r>
            <a:r>
              <a:rPr kumimoji="0" lang="de-DE" altLang="de-DE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de-DE" altLang="de-DE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*) IST DIE </a:t>
            </a:r>
            <a:r>
              <a:rPr kumimoji="0" lang="de-DE" alt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</a:t>
            </a: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STEIGUNG DER INDIFFERENZKURVE GLEICH DER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STEIGUNG DER BUDGETGERADEN.</a:t>
            </a:r>
          </a:p>
        </p:txBody>
      </p:sp>
    </p:spTree>
    <p:extLst>
      <p:ext uri="{BB962C8B-B14F-4D97-AF65-F5344CB8AC3E}">
        <p14:creationId xmlns:p14="http://schemas.microsoft.com/office/powerpoint/2010/main" val="74449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4000" y="1419272"/>
            <a:ext cx="8695857" cy="394651"/>
          </a:xfrm>
        </p:spPr>
        <p:txBody>
          <a:bodyPr/>
          <a:lstStyle/>
          <a:p>
            <a:r>
              <a:rPr lang="de-DE" altLang="de-DE" dirty="0"/>
              <a:t>Gewöhnliche Nachfrage: </a:t>
            </a:r>
            <a:r>
              <a:rPr lang="de-DE" altLang="de-DE" dirty="0" smtClean="0"/>
              <a:t>Cobb-Douglas </a:t>
            </a:r>
            <a:r>
              <a:rPr lang="de-DE" altLang="de-DE" dirty="0"/>
              <a:t>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057400"/>
            <a:ext cx="8697417" cy="4143376"/>
          </a:xfrm>
        </p:spPr>
        <p:txBody>
          <a:bodyPr/>
          <a:lstStyle/>
          <a:p>
            <a:pPr defTabSz="912813"/>
            <a:r>
              <a:rPr lang="de-DE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Angenommen die Konsumentin hat Cobb-Douglas Präferenzen.</a:t>
            </a: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2813"/>
            <a:endParaRPr lang="de-DE" alt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2813"/>
            <a:r>
              <a:rPr lang="de-DE" alt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</a:t>
            </a:r>
          </a:p>
          <a:p>
            <a:pPr defTabSz="912813"/>
            <a:endParaRPr lang="de-DE" altLang="de-DE" dirty="0" smtClean="0"/>
          </a:p>
          <a:p>
            <a:pPr defTabSz="912813"/>
            <a:endParaRPr lang="de-DE" altLang="de-DE" dirty="0"/>
          </a:p>
          <a:p>
            <a:pPr defTabSz="912813"/>
            <a:endParaRPr lang="de-DE" alt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766310"/>
              </p:ext>
            </p:extLst>
          </p:nvPr>
        </p:nvGraphicFramePr>
        <p:xfrm>
          <a:off x="3082834" y="3721100"/>
          <a:ext cx="2759166" cy="746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3" name="Formel" r:id="rId3" imgW="1276216" imgH="409688" progId="Equation.3">
                  <p:embed/>
                </p:oleObj>
              </mc:Choice>
              <mc:Fallback>
                <p:oleObj name="Formel" r:id="rId3" imgW="1276216" imgH="40968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2834" y="3721100"/>
                        <a:ext cx="2759166" cy="7463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2247214"/>
              </p:ext>
            </p:extLst>
          </p:nvPr>
        </p:nvGraphicFramePr>
        <p:xfrm>
          <a:off x="3148148" y="4978400"/>
          <a:ext cx="3036751" cy="743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" name="Formel" r:id="rId5" imgW="1304903" imgH="409688" progId="Equation.3">
                  <p:embed/>
                </p:oleObj>
              </mc:Choice>
              <mc:Fallback>
                <p:oleObj name="Formel" r:id="rId5" imgW="1304903" imgH="40968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148" y="4978400"/>
                        <a:ext cx="3036751" cy="743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701023"/>
              </p:ext>
            </p:extLst>
          </p:nvPr>
        </p:nvGraphicFramePr>
        <p:xfrm>
          <a:off x="2952206" y="2692400"/>
          <a:ext cx="2902494" cy="442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" name="Formel" r:id="rId7" imgW="1002960" imgH="228600" progId="Equation.3">
                  <p:embed/>
                </p:oleObj>
              </mc:Choice>
              <mc:Fallback>
                <p:oleObj name="Formel" r:id="rId7" imgW="1002960" imgH="22860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206" y="2692400"/>
                        <a:ext cx="2902494" cy="442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444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736</Words>
  <Application>Microsoft Office PowerPoint</Application>
  <PresentationFormat>A4-Papier (210x297 mm)</PresentationFormat>
  <Paragraphs>175</Paragraphs>
  <Slides>21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29" baseType="lpstr">
      <vt:lpstr>Symbol</vt:lpstr>
      <vt:lpstr>Arial</vt:lpstr>
      <vt:lpstr>Wingdings 3</vt:lpstr>
      <vt:lpstr>ＭＳ Ｐゴシック</vt:lpstr>
      <vt:lpstr>Times New Roman</vt:lpstr>
      <vt:lpstr>2015_deGruyter_ppt_screen_template_Arial</vt:lpstr>
      <vt:lpstr>Formel</vt:lpstr>
      <vt:lpstr>WordArt 2.0</vt:lpstr>
      <vt:lpstr>5. Kapitel</vt:lpstr>
      <vt:lpstr>Ökonomische Rationalität</vt:lpstr>
      <vt:lpstr>ÖKONOMISCHE RATIONALITÄT  UND Beschränkte Wahlmöglichkeit</vt:lpstr>
      <vt:lpstr>Beschränkte rationale Entscheidung</vt:lpstr>
      <vt:lpstr>Das optimale Bündel</vt:lpstr>
      <vt:lpstr>Gewöhnliche Nachfrage</vt:lpstr>
      <vt:lpstr>Optimale Entscheidung</vt:lpstr>
      <vt:lpstr>Optimale Entscheidung – grafisch </vt:lpstr>
      <vt:lpstr>Gewöhnliche Nachfrage: Cobb-Douglas (1)</vt:lpstr>
      <vt:lpstr>Gewöhnliche Nachfrage: Cobb-Douglas (2)</vt:lpstr>
      <vt:lpstr>Gewöhnliche Nachfrage: Cobb-Douglas (3)</vt:lpstr>
      <vt:lpstr>Gewöhnliche Nachfrage: Cobb-Douglas (4)</vt:lpstr>
      <vt:lpstr>Gewöhnliche Nachfrage: Cobb-Douglas – grafisch </vt:lpstr>
      <vt:lpstr>Beschränkte rationale Entscheidung</vt:lpstr>
      <vt:lpstr>Randlösung – perfekte Substitute</vt:lpstr>
      <vt:lpstr>Perfekte Substitute – Zusammenfassung</vt:lpstr>
      <vt:lpstr>Perfekte Substitute – Sonderfall</vt:lpstr>
      <vt:lpstr>Randlösung – nicht-konvexe Präferenzen</vt:lpstr>
      <vt:lpstr>Beispiel für Lösungen mit “Knick” </vt:lpstr>
      <vt:lpstr>„Knick“-Lösung: perfekte Komplemente – algebraisch</vt:lpstr>
      <vt:lpstr>„Knick“-Lösung: perfekte Komplemente – die Nachfragen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2016-08-16T14:05:56Z</dcterms:modified>
</cp:coreProperties>
</file>